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6" r:id="rId2"/>
  </p:sldMasterIdLst>
  <p:notesMasterIdLst>
    <p:notesMasterId r:id="rId4"/>
  </p:notesMasterIdLst>
  <p:sldIdLst>
    <p:sldId id="297" r:id="rId3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108" autoAdjust="0"/>
    <p:restoredTop sz="44457" autoAdjust="0"/>
  </p:normalViewPr>
  <p:slideViewPr>
    <p:cSldViewPr snapToObjects="1">
      <p:cViewPr>
        <p:scale>
          <a:sx n="66" d="100"/>
          <a:sy n="66" d="100"/>
        </p:scale>
        <p:origin x="-2982" y="3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67" d="100"/>
          <a:sy n="67" d="100"/>
        </p:scale>
        <p:origin x="-3168" y="-8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E93E27-4270-4AD0-8D84-C2697CAFC527}" type="datetimeFigureOut">
              <a:rPr lang="de-DE" smtClean="0"/>
              <a:t>20.08.2019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663074-37C4-4A5E-803E-99F7371DC381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106632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Interessenkonflikte sind definiert</a:t>
            </a:r>
            <a:r>
              <a:rPr lang="de-DE" baseline="0" dirty="0" smtClean="0"/>
              <a:t> </a:t>
            </a:r>
            <a:r>
              <a:rPr lang="de-DE" dirty="0" smtClean="0"/>
              <a:t>als Situationen, die ein Risiko dafür</a:t>
            </a:r>
            <a:r>
              <a:rPr lang="de-DE" baseline="0" dirty="0" smtClean="0"/>
              <a:t> </a:t>
            </a:r>
            <a:r>
              <a:rPr lang="de-DE" dirty="0" smtClean="0"/>
              <a:t>schaffen, dass professionelles Urteilsvermögen</a:t>
            </a:r>
            <a:r>
              <a:rPr lang="de-DE" baseline="0" dirty="0" smtClean="0"/>
              <a:t> </a:t>
            </a:r>
            <a:r>
              <a:rPr lang="de-DE" dirty="0" smtClean="0"/>
              <a:t>oder Handeln, welches</a:t>
            </a:r>
            <a:r>
              <a:rPr lang="de-DE" baseline="0" dirty="0" smtClean="0"/>
              <a:t> </a:t>
            </a:r>
            <a:r>
              <a:rPr lang="de-DE" dirty="0" smtClean="0"/>
              <a:t>sich auf ein primäres Interesse</a:t>
            </a:r>
            <a:r>
              <a:rPr lang="de-DE" baseline="0" dirty="0" smtClean="0"/>
              <a:t> </a:t>
            </a:r>
            <a:r>
              <a:rPr lang="de-DE" dirty="0" smtClean="0"/>
              <a:t>bezieht, durch ein sekundäres Interesse</a:t>
            </a:r>
            <a:r>
              <a:rPr lang="de-DE" baseline="0" dirty="0" smtClean="0"/>
              <a:t> </a:t>
            </a:r>
            <a:r>
              <a:rPr lang="de-DE" dirty="0" smtClean="0"/>
              <a:t>unangemessen beeinflusst</a:t>
            </a:r>
            <a:r>
              <a:rPr lang="de-DE" baseline="0" dirty="0" smtClean="0"/>
              <a:t> </a:t>
            </a:r>
            <a:r>
              <a:rPr lang="de-DE" dirty="0" smtClean="0"/>
              <a:t>wird.</a:t>
            </a:r>
          </a:p>
          <a:p>
            <a:endParaRPr lang="de-DE" dirty="0" smtClean="0"/>
          </a:p>
          <a:p>
            <a:r>
              <a:rPr lang="de-DE" b="1" dirty="0" smtClean="0"/>
              <a:t>Frage zum Arbeitgeber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b="0" dirty="0" smtClean="0"/>
              <a:t>Wer ist Ihr Arbeitgeber?</a:t>
            </a:r>
          </a:p>
          <a:p>
            <a:endParaRPr lang="de-DE" dirty="0" smtClean="0"/>
          </a:p>
          <a:p>
            <a:r>
              <a:rPr lang="de-DE" b="1" dirty="0" smtClean="0"/>
              <a:t>Beziehungen zu Unternehmen: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dirty="0" smtClean="0"/>
              <a:t>Halten Sie Aktien an bestimmten Unternehmen?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dirty="0" smtClean="0"/>
              <a:t>Halten Sie Patente?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dirty="0" smtClean="0"/>
              <a:t>Erhalten Sie Gelder aus Lizenzen oder Tantiemen?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dirty="0" smtClean="0"/>
              <a:t>Unterhalten Sie persönliche Beziehungen zu einem</a:t>
            </a:r>
            <a:r>
              <a:rPr lang="de-DE" baseline="0" dirty="0" smtClean="0"/>
              <a:t> </a:t>
            </a:r>
            <a:r>
              <a:rPr lang="de-DE" dirty="0" smtClean="0"/>
              <a:t>Unternehmen (z. B. Partner dort angestellt)?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de-DE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de-DE" b="1" dirty="0" smtClean="0"/>
              <a:t>Beratertätigkeit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b="0" dirty="0" smtClean="0"/>
              <a:t>Erhielten Sie Honorare für eine Beratertätigkeit, z. B. im Rahmen</a:t>
            </a:r>
            <a:r>
              <a:rPr lang="de-DE" b="0" baseline="0" dirty="0" smtClean="0"/>
              <a:t> </a:t>
            </a:r>
            <a:r>
              <a:rPr lang="de-DE" b="0" dirty="0" smtClean="0"/>
              <a:t>eines Advisory Boards oder eines Steering Commitees?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de-DE" b="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de-DE" b="1" dirty="0" smtClean="0"/>
              <a:t>Autorentätigkeit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b="0" dirty="0" smtClean="0"/>
              <a:t>Erhielten Sie Honorare für eine Autoren- bzw.</a:t>
            </a:r>
            <a:r>
              <a:rPr lang="de-DE" b="0" baseline="0" dirty="0" smtClean="0"/>
              <a:t> </a:t>
            </a:r>
            <a:r>
              <a:rPr lang="de-DE" b="0" dirty="0" smtClean="0"/>
              <a:t>Co-Autorenschaft auf einer Publikation?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b="0" dirty="0" smtClean="0"/>
              <a:t>Erhielten Sie Honorare für eine Gutachtertätigkeit?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de-DE" b="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de-DE" b="1" dirty="0" smtClean="0"/>
              <a:t>Fortbildungen und Kongresse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b="0" dirty="0" smtClean="0"/>
              <a:t>Wurden Ihnen Teilnahmegebühren für einen Kongress oder</a:t>
            </a:r>
            <a:r>
              <a:rPr lang="de-DE" b="0" baseline="0" dirty="0" smtClean="0"/>
              <a:t> </a:t>
            </a:r>
            <a:r>
              <a:rPr lang="de-DE" b="0" dirty="0" smtClean="0"/>
              <a:t>eine Fortbildungsveranstaltung erstattet?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b="0" dirty="0" smtClean="0"/>
              <a:t>Wurden Ihnen Reisekosten dafür erstattet?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b="0" dirty="0" smtClean="0"/>
              <a:t>Wurden Ihnen Übernachtungskosten erstattet?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b="0" dirty="0" smtClean="0"/>
              <a:t>Erhielten Sie Honorare für einen Vortrag oder die Vorbereitung</a:t>
            </a:r>
            <a:r>
              <a:rPr lang="de-DE" b="0" baseline="0" dirty="0" smtClean="0"/>
              <a:t> </a:t>
            </a:r>
            <a:r>
              <a:rPr lang="de-DE" b="0" dirty="0" smtClean="0"/>
              <a:t>von wissenschaftlichen bzw. Fortbildungsveranstaltungen?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de-DE" b="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de-DE" b="1" dirty="0" smtClean="0"/>
              <a:t>Wissenschaftlichen Tätigkeit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b="0" dirty="0" smtClean="0"/>
              <a:t>Haben Sie Honorare für die Durchführung von klinischen</a:t>
            </a:r>
            <a:r>
              <a:rPr lang="de-DE" b="0" baseline="0" dirty="0" smtClean="0"/>
              <a:t> </a:t>
            </a:r>
            <a:r>
              <a:rPr lang="de-DE" b="0" dirty="0" smtClean="0"/>
              <a:t>Auftragsstudien persönlich angenommen?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b="0" dirty="0" smtClean="0"/>
              <a:t>Waren Sie für die Annahme von Honoraren für</a:t>
            </a:r>
            <a:r>
              <a:rPr lang="de-DE" b="0" baseline="0" dirty="0" smtClean="0"/>
              <a:t> </a:t>
            </a:r>
            <a:r>
              <a:rPr lang="de-DE" b="0" dirty="0" smtClean="0"/>
              <a:t>klinische Auftragsstudien auf ihr Drittmittelkonto (z. B. einer</a:t>
            </a:r>
            <a:r>
              <a:rPr lang="de-DE" b="0" baseline="0" dirty="0" smtClean="0"/>
              <a:t> </a:t>
            </a:r>
            <a:r>
              <a:rPr lang="de-DE" b="0" dirty="0" smtClean="0"/>
              <a:t>Klinik) verantwortlich?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b="0" dirty="0" smtClean="0"/>
              <a:t>Waren Sie für die Annahme von Honoraren</a:t>
            </a:r>
            <a:r>
              <a:rPr lang="de-DE" b="0" baseline="0" dirty="0" smtClean="0"/>
              <a:t> </a:t>
            </a:r>
            <a:r>
              <a:rPr lang="de-DE" b="0" dirty="0" smtClean="0"/>
              <a:t>für klinische Auftragsstudien auf Drittmittelkonten</a:t>
            </a:r>
            <a:r>
              <a:rPr lang="de-DE" b="0" baseline="0" dirty="0" smtClean="0"/>
              <a:t> </a:t>
            </a:r>
            <a:r>
              <a:rPr lang="de-DE" b="0" dirty="0" smtClean="0"/>
              <a:t>(z.B. einer Klinik oder eines Instituts) gesamtverantwortlich?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b="0" dirty="0" smtClean="0"/>
              <a:t>Erhielten Sie Gelder (auch Geräte, Materialien, organisatorische</a:t>
            </a:r>
            <a:r>
              <a:rPr lang="de-DE" b="0" baseline="0" dirty="0" smtClean="0"/>
              <a:t> </a:t>
            </a:r>
            <a:r>
              <a:rPr lang="de-DE" b="0" dirty="0" smtClean="0"/>
              <a:t>Hilfestellung oder Unterstützung bei der Abfassung von</a:t>
            </a:r>
            <a:r>
              <a:rPr lang="de-DE" b="0" baseline="0" dirty="0" smtClean="0"/>
              <a:t> </a:t>
            </a:r>
            <a:r>
              <a:rPr lang="de-DE" b="0" dirty="0" smtClean="0"/>
              <a:t>Manuskripten) für ein von Ihnen initiiertes Forschungsvorhaben</a:t>
            </a:r>
            <a:r>
              <a:rPr lang="de-DE" b="0" baseline="0" dirty="0" smtClean="0"/>
              <a:t> </a:t>
            </a:r>
            <a:r>
              <a:rPr lang="de-DE" b="0" dirty="0" smtClean="0"/>
              <a:t>persönlich oder haben Sie solche beantragt?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b="0" dirty="0" smtClean="0"/>
              <a:t>Waren Sie für die Annahme von Geldern (auch</a:t>
            </a:r>
            <a:r>
              <a:rPr lang="de-DE" b="0" baseline="0" dirty="0" smtClean="0"/>
              <a:t> </a:t>
            </a:r>
            <a:r>
              <a:rPr lang="de-DE" b="0" dirty="0" smtClean="0"/>
              <a:t>Geräte, Materialien, organisatorische Hilfestellung oder</a:t>
            </a:r>
            <a:r>
              <a:rPr lang="de-DE" b="0" baseline="0" dirty="0" smtClean="0"/>
              <a:t> </a:t>
            </a:r>
            <a:r>
              <a:rPr lang="de-DE" b="0" dirty="0" smtClean="0"/>
              <a:t>Unterstützung bei der Abfassung von Manuskripten) für ein</a:t>
            </a:r>
            <a:r>
              <a:rPr lang="de-DE" b="0" baseline="0" dirty="0" smtClean="0"/>
              <a:t> </a:t>
            </a:r>
            <a:r>
              <a:rPr lang="de-DE" b="0" dirty="0" smtClean="0"/>
              <a:t>von Ihnen initiiertes Forschungsvorhaben</a:t>
            </a:r>
            <a:r>
              <a:rPr lang="de-DE" b="0" baseline="0" dirty="0" smtClean="0"/>
              <a:t> </a:t>
            </a:r>
            <a:r>
              <a:rPr lang="de-DE" b="0" dirty="0" smtClean="0"/>
              <a:t>verantwortlich oder</a:t>
            </a:r>
            <a:r>
              <a:rPr lang="de-DE" b="0" baseline="0" dirty="0" smtClean="0"/>
              <a:t> </a:t>
            </a:r>
            <a:r>
              <a:rPr lang="de-DE" b="0" dirty="0" smtClean="0"/>
              <a:t>haben Sie solche beantragt?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b="0" dirty="0" smtClean="0"/>
              <a:t>Waren Sie für die Annahme von Geldern</a:t>
            </a:r>
            <a:r>
              <a:rPr lang="de-DE" b="0" baseline="0" dirty="0" smtClean="0"/>
              <a:t> </a:t>
            </a:r>
            <a:r>
              <a:rPr lang="de-DE" b="0" dirty="0" smtClean="0"/>
              <a:t>(auch Geräte, Materialien, organisatorische Hilfestellung oder</a:t>
            </a:r>
            <a:r>
              <a:rPr lang="de-DE" b="0" baseline="0" dirty="0" smtClean="0"/>
              <a:t> </a:t>
            </a:r>
            <a:r>
              <a:rPr lang="de-DE" b="0" dirty="0" smtClean="0"/>
              <a:t>Unterstützung bei der Abfassung von Manuskripten) für ein</a:t>
            </a:r>
            <a:r>
              <a:rPr lang="de-DE" b="0" baseline="0" dirty="0" smtClean="0"/>
              <a:t> </a:t>
            </a:r>
            <a:r>
              <a:rPr lang="de-DE" b="0" dirty="0" smtClean="0"/>
              <a:t>von Ihnen initiiertes Forschungsvorhaben</a:t>
            </a:r>
            <a:r>
              <a:rPr lang="de-DE" b="0" baseline="0" dirty="0" smtClean="0"/>
              <a:t> </a:t>
            </a:r>
            <a:r>
              <a:rPr lang="de-DE" b="0" dirty="0" smtClean="0"/>
              <a:t>verantwortlich oder</a:t>
            </a:r>
            <a:r>
              <a:rPr lang="de-DE" b="0" baseline="0" dirty="0" smtClean="0"/>
              <a:t> </a:t>
            </a:r>
            <a:r>
              <a:rPr lang="de-DE" b="0" dirty="0" smtClean="0"/>
              <a:t>haben Sie solche beantragt?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de-DE" b="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de-DE" b="1" dirty="0" smtClean="0"/>
              <a:t>Immaterielle Interessenkonflikte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b="0" dirty="0" smtClean="0"/>
              <a:t>Sind Sie in Berufsverbänden/Fachgesellschaften/Organen der</a:t>
            </a:r>
            <a:r>
              <a:rPr lang="de-DE" b="0" baseline="0" dirty="0" smtClean="0"/>
              <a:t> </a:t>
            </a:r>
            <a:r>
              <a:rPr lang="de-DE" b="0" dirty="0" smtClean="0"/>
              <a:t>Selbstverwaltung aktiv? Wenn ja, in welcher Position?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b="0" dirty="0" smtClean="0"/>
              <a:t>Sind Sie in Vereinen, Interessengruppierungen, Patientenselbsthilfegruppen</a:t>
            </a:r>
            <a:r>
              <a:rPr lang="de-DE" b="0" baseline="0" dirty="0" smtClean="0"/>
              <a:t> </a:t>
            </a:r>
            <a:r>
              <a:rPr lang="de-DE" b="0" dirty="0" smtClean="0"/>
              <a:t>aktiv? Wenn ja, in welchen?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b="0" dirty="0" smtClean="0"/>
              <a:t>Gehören Sie einer besonderen Therapieschule an (z. B.</a:t>
            </a:r>
            <a:r>
              <a:rPr lang="de-DE" b="0" baseline="0" dirty="0" smtClean="0"/>
              <a:t> </a:t>
            </a:r>
            <a:r>
              <a:rPr lang="de-DE" b="0" dirty="0" smtClean="0"/>
              <a:t>chirurgische Schule, Psychotherapie, Homöopathie)?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de-DE" b="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de-DE" b="1" dirty="0" smtClean="0"/>
              <a:t>Andere Interessenkonflikte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b="0" dirty="0" smtClean="0"/>
              <a:t>Gibt es andere Interessenkonflikte, die mit den bisherigen</a:t>
            </a:r>
            <a:r>
              <a:rPr lang="de-DE" b="0" baseline="0" dirty="0" smtClean="0"/>
              <a:t> </a:t>
            </a:r>
            <a:r>
              <a:rPr lang="de-DE" b="0" dirty="0" smtClean="0"/>
              <a:t>Fragen nicht erfasst wurden?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de-DE" b="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de-DE" b="0" dirty="0" smtClean="0"/>
              <a:t>Aufstellung modifiziert nach Dtsch Arztebl 2011; 108(6): A 256–60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663074-37C4-4A5E-803E-99F7371DC381}" type="slidenum">
              <a:rPr lang="de-DE" smtClean="0"/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024605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484784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700194" y="2996952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B965C-EDDD-4259-A603-889DCCBA7C59}" type="datetimeFigureOut">
              <a:rPr lang="de-DE" smtClean="0"/>
              <a:t>20.08.2019</a:t>
            </a:fld>
            <a:endParaRPr lang="de-DE" dirty="0"/>
          </a:p>
        </p:txBody>
      </p:sp>
      <p:cxnSp>
        <p:nvCxnSpPr>
          <p:cNvPr id="6" name="AutoShape 26"/>
          <p:cNvCxnSpPr>
            <a:cxnSpLocks noChangeShapeType="1"/>
          </p:cNvCxnSpPr>
          <p:nvPr userDrawn="1"/>
        </p:nvCxnSpPr>
        <p:spPr bwMode="auto">
          <a:xfrm>
            <a:off x="685800" y="2708920"/>
            <a:ext cx="7772400" cy="0"/>
          </a:xfrm>
          <a:prstGeom prst="straightConnector1">
            <a:avLst/>
          </a:prstGeom>
          <a:noFill/>
          <a:ln w="25400" cap="rnd">
            <a:solidFill>
              <a:srgbClr val="969696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6584711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B965C-EDDD-4259-A603-889DCCBA7C59}" type="datetimeFigureOut">
              <a:rPr lang="de-DE" smtClean="0"/>
              <a:t>20.08.2019</a:t>
            </a:fld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4DDF1-A981-4B11-834A-042F847722BC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49813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B965C-EDDD-4259-A603-889DCCBA7C59}" type="datetimeFigureOut">
              <a:rPr lang="de-DE" smtClean="0"/>
              <a:t>20.08.2019</a:t>
            </a:fld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4DDF1-A981-4B11-834A-042F847722BC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18690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B965C-EDDD-4259-A603-889DCCBA7C59}" type="datetimeFigureOut">
              <a:rPr lang="de-DE" smtClean="0"/>
              <a:t>20.08.2019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4DDF1-A981-4B11-834A-042F847722BC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4252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B965C-EDDD-4259-A603-889DCCBA7C59}" type="datetimeFigureOut">
              <a:rPr lang="de-DE" smtClean="0"/>
              <a:t>20.08.2019</a:t>
            </a:fld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4DDF1-A981-4B11-834A-042F847722BC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72784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B965C-EDDD-4259-A603-889DCCBA7C59}" type="datetimeFigureOut">
              <a:rPr lang="de-DE" smtClean="0"/>
              <a:t>20.08.2019</a:t>
            </a:fld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4DDF1-A981-4B11-834A-042F847722BC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38317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B965C-EDDD-4259-A603-889DCCBA7C59}" type="datetimeFigureOut">
              <a:rPr lang="de-DE" smtClean="0"/>
              <a:t>20.08.2019</a:t>
            </a:fld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4DDF1-A981-4B11-834A-042F847722BC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07396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B965C-EDDD-4259-A603-889DCCBA7C59}" type="datetimeFigureOut">
              <a:rPr lang="de-DE" smtClean="0"/>
              <a:t>20.08.2019</a:t>
            </a:fld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4DDF1-A981-4B11-834A-042F847722BC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92375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B965C-EDDD-4259-A603-889DCCBA7C59}" type="datetimeFigureOut">
              <a:rPr lang="de-DE" smtClean="0"/>
              <a:t>20.08.2019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4DDF1-A981-4B11-834A-042F847722BC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71926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484784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700194" y="2639343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B965C-EDDD-4259-A603-889DCCBA7C59}" type="datetimeFigureOut">
              <a:rPr lang="de-DE" smtClean="0"/>
              <a:t>20.08.2019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47769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B965C-EDDD-4259-A603-889DCCBA7C59}" type="datetimeFigureOut">
              <a:rPr lang="de-DE" smtClean="0"/>
              <a:t>20.08.2019</a:t>
            </a:fld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4DDF1-A981-4B11-834A-042F847722BC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57746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B965C-EDDD-4259-A603-889DCCBA7C59}" type="datetimeFigureOut">
              <a:rPr lang="de-DE" smtClean="0"/>
              <a:t>20.08.2019</a:t>
            </a:fld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4DDF1-A981-4B11-834A-042F847722BC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19444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9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5630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300192" y="6356350"/>
            <a:ext cx="1368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FB965C-EDDD-4259-A603-889DCCBA7C59}" type="datetimeFigureOut">
              <a:rPr lang="de-DE" smtClean="0"/>
              <a:t>20.08.2019</a:t>
            </a:fld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812360" y="6356350"/>
            <a:ext cx="87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14DDF1-A981-4B11-834A-042F847722BC}" type="slidenum">
              <a:rPr lang="de-DE" smtClean="0"/>
              <a:t>‹Nr.›</a:t>
            </a:fld>
            <a:endParaRPr lang="de-DE" dirty="0"/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19" t="12049" r="6818" b="12383"/>
          <a:stretch/>
        </p:blipFill>
        <p:spPr>
          <a:xfrm>
            <a:off x="7380312" y="260648"/>
            <a:ext cx="1449936" cy="69139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 userDrawn="1"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91" t="23288" r="12273" b="23456"/>
          <a:stretch/>
        </p:blipFill>
        <p:spPr>
          <a:xfrm rot="21234311">
            <a:off x="-344070" y="5863816"/>
            <a:ext cx="3049663" cy="1150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7264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>
          <a:solidFill>
            <a:schemeClr val="tx1">
              <a:lumMod val="50000"/>
              <a:lumOff val="50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TheSansOffice" panose="020B0503040302060204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Symbol" panose="05050102010706020507" pitchFamily="18" charset="2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Symbol" panose="05050102010706020507" pitchFamily="18" charset="2"/>
        <a:buChar char="-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5630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300192" y="6356350"/>
            <a:ext cx="1368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FB965C-EDDD-4259-A603-889DCCBA7C59}" type="datetimeFigureOut">
              <a:rPr lang="de-DE" smtClean="0"/>
              <a:t>20.08.2019</a:t>
            </a:fld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812360" y="6356350"/>
            <a:ext cx="87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14DDF1-A981-4B11-834A-042F847722BC}" type="slidenum">
              <a:rPr lang="de-DE" smtClean="0"/>
              <a:t>‹Nr.›</a:t>
            </a:fld>
            <a:endParaRPr lang="de-DE" dirty="0"/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91" t="23288" r="12273" b="23456"/>
          <a:stretch/>
        </p:blipFill>
        <p:spPr>
          <a:xfrm rot="21234311">
            <a:off x="-199875" y="5819009"/>
            <a:ext cx="3049663" cy="1150955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 userDrawn="1"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19" t="12049" r="6818" b="12383"/>
          <a:stretch/>
        </p:blipFill>
        <p:spPr>
          <a:xfrm>
            <a:off x="7380312" y="260648"/>
            <a:ext cx="1449936" cy="691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6158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TheSansOffice" panose="020B0503040302060204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Symbol" panose="05050102010706020507" pitchFamily="18" charset="2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Symbol" panose="05050102010706020507" pitchFamily="18" charset="2"/>
        <a:buChar char="-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939336" cy="1143000"/>
          </a:xfrm>
        </p:spPr>
        <p:txBody>
          <a:bodyPr/>
          <a:lstStyle/>
          <a:p>
            <a:r>
              <a:rPr lang="de-DE" dirty="0" smtClean="0"/>
              <a:t>Interessenskonflikte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000" dirty="0" smtClean="0"/>
              <a:t>Arbeitgeber </a:t>
            </a:r>
          </a:p>
          <a:p>
            <a:r>
              <a:rPr lang="de-DE" sz="2000" dirty="0"/>
              <a:t>Beziehungen zu </a:t>
            </a:r>
            <a:r>
              <a:rPr lang="de-DE" sz="2000" dirty="0" smtClean="0"/>
              <a:t>Unternehmen</a:t>
            </a:r>
          </a:p>
          <a:p>
            <a:r>
              <a:rPr lang="de-DE" sz="2000" dirty="0" smtClean="0"/>
              <a:t>Beratertätigkeit</a:t>
            </a:r>
          </a:p>
          <a:p>
            <a:r>
              <a:rPr lang="de-DE" sz="2000" dirty="0" smtClean="0"/>
              <a:t>Autorentätigkeit</a:t>
            </a:r>
          </a:p>
          <a:p>
            <a:r>
              <a:rPr lang="de-DE" sz="2000" dirty="0"/>
              <a:t>Fortbildungen und </a:t>
            </a:r>
            <a:r>
              <a:rPr lang="de-DE" sz="2000" dirty="0" smtClean="0"/>
              <a:t>Kongresse</a:t>
            </a:r>
          </a:p>
          <a:p>
            <a:r>
              <a:rPr lang="de-DE" sz="2000" dirty="0" smtClean="0"/>
              <a:t>Wissenschaftliche Tätigkeit</a:t>
            </a:r>
          </a:p>
          <a:p>
            <a:r>
              <a:rPr lang="de-DE" sz="2000" dirty="0"/>
              <a:t>Immaterielle </a:t>
            </a:r>
            <a:r>
              <a:rPr lang="de-DE" sz="2000" dirty="0" smtClean="0"/>
              <a:t>Interessenkonflikte</a:t>
            </a:r>
          </a:p>
          <a:p>
            <a:r>
              <a:rPr lang="de-DE" sz="2000" dirty="0"/>
              <a:t>Andere </a:t>
            </a:r>
            <a:r>
              <a:rPr lang="de-DE" sz="2000" dirty="0" smtClean="0"/>
              <a:t>Interessenkonflikte</a:t>
            </a:r>
          </a:p>
          <a:p>
            <a:endParaRPr lang="de-DE" sz="1100" dirty="0"/>
          </a:p>
          <a:p>
            <a:pPr marL="0" indent="0">
              <a:buNone/>
            </a:pPr>
            <a:endParaRPr lang="de-DE" sz="2000" i="1" dirty="0" smtClean="0"/>
          </a:p>
          <a:p>
            <a:pPr marL="0" indent="0">
              <a:buNone/>
            </a:pPr>
            <a:r>
              <a:rPr lang="de-DE" sz="2000" i="1" dirty="0" smtClean="0"/>
              <a:t>Erläuterungen </a:t>
            </a:r>
            <a:r>
              <a:rPr lang="de-DE" sz="2000" i="1" dirty="0" smtClean="0"/>
              <a:t>zu allen Punkten finden Sie in den Notizen</a:t>
            </a:r>
            <a:r>
              <a:rPr lang="de-DE" sz="2000" dirty="0" smtClean="0"/>
              <a:t> 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3212948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enutzerdefiniert 2">
      <a:majorFont>
        <a:latin typeface="TheSansOffice"/>
        <a:ea typeface=""/>
        <a:cs typeface=""/>
      </a:majorFont>
      <a:minorFont>
        <a:latin typeface="TheSansOffice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Blank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enutzerdefiniert 2">
      <a:majorFont>
        <a:latin typeface="TheSansOffice"/>
        <a:ea typeface=""/>
        <a:cs typeface=""/>
      </a:majorFont>
      <a:minorFont>
        <a:latin typeface="TheSansOffice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432</Words>
  <Application>Microsoft Office PowerPoint</Application>
  <PresentationFormat>Bildschirmpräsentation (4:3)</PresentationFormat>
  <Paragraphs>54</Paragraphs>
  <Slides>1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2</vt:i4>
      </vt:variant>
      <vt:variant>
        <vt:lpstr>Folientitel</vt:lpstr>
      </vt:variant>
      <vt:variant>
        <vt:i4>1</vt:i4>
      </vt:variant>
    </vt:vector>
  </HeadingPairs>
  <TitlesOfParts>
    <vt:vector size="3" baseType="lpstr">
      <vt:lpstr>Blank</vt:lpstr>
      <vt:lpstr>1_Blank</vt:lpstr>
      <vt:lpstr>Interessenskonflikte</vt:lpstr>
    </vt:vector>
  </TitlesOfParts>
  <Company>AKWL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Lammers, Stefan</dc:creator>
  <cp:lastModifiedBy>Heiming, Annabelle</cp:lastModifiedBy>
  <cp:revision>46</cp:revision>
  <dcterms:created xsi:type="dcterms:W3CDTF">2016-02-16T08:58:59Z</dcterms:created>
  <dcterms:modified xsi:type="dcterms:W3CDTF">2019-08-20T12:46:02Z</dcterms:modified>
</cp:coreProperties>
</file>